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handoutMasterIdLst>
    <p:handoutMasterId r:id="rId15"/>
  </p:handoutMasterIdLst>
  <p:sldIdLst>
    <p:sldId id="256" r:id="rId2"/>
    <p:sldId id="261" r:id="rId3"/>
    <p:sldId id="257" r:id="rId4"/>
    <p:sldId id="263" r:id="rId5"/>
    <p:sldId id="267" r:id="rId6"/>
    <p:sldId id="268" r:id="rId7"/>
    <p:sldId id="264" r:id="rId8"/>
    <p:sldId id="269" r:id="rId9"/>
    <p:sldId id="270" r:id="rId10"/>
    <p:sldId id="271" r:id="rId11"/>
    <p:sldId id="272" r:id="rId12"/>
    <p:sldId id="26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p:cViewPr varScale="1">
        <p:scale>
          <a:sx n="85" d="100"/>
          <a:sy n="85" d="100"/>
        </p:scale>
        <p:origin x="590" y="62"/>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3B725B-653D-4166-A8E9-72A38A1847CF}" type="datetimeFigureOut">
              <a:rPr lang="en-US"/>
              <a:t>10/27/2023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861E8E-D392-497B-BB21-122DD7C27CF3}" type="slidenum">
              <a:rPr/>
              <a:t>‹#›</a:t>
            </a:fld>
            <a:endParaRPr/>
          </a:p>
        </p:txBody>
      </p:sp>
    </p:spTree>
    <p:extLst>
      <p:ext uri="{BB962C8B-B14F-4D97-AF65-F5344CB8AC3E}">
        <p14:creationId xmlns:p14="http://schemas.microsoft.com/office/powerpoint/2010/main" val="1208353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3F64CD-0576-4A9A-BD06-7889D6E60BDC}" type="datetimeFigureOut">
              <a:rPr lang="en-US"/>
              <a:t>10/27/2023</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55D449-B875-4B8D-8E66-224D27E54C9A}" type="slidenum">
              <a:rPr/>
              <a:t>‹#›</a:t>
            </a:fld>
            <a:endParaRPr/>
          </a:p>
        </p:txBody>
      </p:sp>
    </p:spTree>
    <p:extLst>
      <p:ext uri="{BB962C8B-B14F-4D97-AF65-F5344CB8AC3E}">
        <p14:creationId xmlns:p14="http://schemas.microsoft.com/office/powerpoint/2010/main" val="1349979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flip="none" rotWithShape="1">
          <a:gsLst>
            <a:gs pos="0">
              <a:srgbClr val="D9D9D9"/>
            </a:gs>
            <a:gs pos="100000">
              <a:schemeClr val="bg1"/>
            </a:gs>
          </a:gsLst>
          <a:lin ang="81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6225" y="1828800"/>
            <a:ext cx="4098175" cy="3177380"/>
          </a:xfrm>
        </p:spPr>
        <p:txBody>
          <a:bodyPr anchor="b">
            <a:normAutofit/>
          </a:bodyPr>
          <a:lstStyle>
            <a:lvl1pPr algn="l">
              <a:lnSpc>
                <a:spcPct val="80000"/>
              </a:lnSpc>
              <a:defRPr sz="5400">
                <a:solidFill>
                  <a:schemeClr val="accent1"/>
                </a:solidFill>
              </a:defRPr>
            </a:lvl1pPr>
          </a:lstStyle>
          <a:p>
            <a:r>
              <a:rPr lang="en-US"/>
              <a:t>Click to edit Master title style</a:t>
            </a:r>
            <a:endParaRPr/>
          </a:p>
        </p:txBody>
      </p:sp>
      <p:sp>
        <p:nvSpPr>
          <p:cNvPr id="3" name="Subtitle 2"/>
          <p:cNvSpPr>
            <a:spLocks noGrp="1"/>
          </p:cNvSpPr>
          <p:nvPr>
            <p:ph type="subTitle" idx="1"/>
          </p:nvPr>
        </p:nvSpPr>
        <p:spPr>
          <a:xfrm>
            <a:off x="626225" y="5181600"/>
            <a:ext cx="4098175" cy="685800"/>
          </a:xfrm>
        </p:spPr>
        <p:txBody>
          <a:bodyPr>
            <a:normAutofit/>
          </a:bodyPr>
          <a:lstStyle>
            <a:lvl1pPr marL="0" indent="0" algn="l">
              <a:buNone/>
              <a:defRPr sz="2000" cap="all" baseline="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pic>
        <p:nvPicPr>
          <p:cNvPr id="7" name="Picture 6" descr="EKG line"/>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188688" y="-1"/>
            <a:ext cx="7000137" cy="6858001"/>
          </a:xfrm>
          <a:prstGeom prst="rect">
            <a:avLst/>
          </a:prstGeom>
        </p:spPr>
      </p:pic>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10/27/2023</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descr="Rectangle"/>
          <p:cNvSpPr/>
          <p:nvPr/>
        </p:nvSpPr>
        <p:spPr>
          <a:xfrm>
            <a:off x="9982200" y="0"/>
            <a:ext cx="2209800" cy="6858000"/>
          </a:xfrm>
          <a:prstGeom prst="rect">
            <a:avLst/>
          </a:prstGeom>
          <a:gradFill flip="none" rotWithShape="1">
            <a:gsLst>
              <a:gs pos="0">
                <a:schemeClr val="accent1"/>
              </a:gs>
              <a:gs pos="100000">
                <a:schemeClr val="accent1">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10058399" y="457201"/>
            <a:ext cx="2057401" cy="59436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609600" y="457200"/>
            <a:ext cx="9067800" cy="5943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10/27/2023</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10/27/2023</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chemeClr val="accent1"/>
            </a:gs>
            <a:gs pos="100000">
              <a:schemeClr val="accent1">
                <a:lumMod val="75000"/>
              </a:schemeClr>
            </a:gs>
          </a:gsLst>
          <a:lin ang="5400000" scaled="0"/>
          <a:tileRect/>
        </a:gradFill>
        <a:effectLst/>
      </p:bgPr>
    </p:bg>
    <p:spTree>
      <p:nvGrpSpPr>
        <p:cNvPr id="1" name=""/>
        <p:cNvGrpSpPr/>
        <p:nvPr/>
      </p:nvGrpSpPr>
      <p:grpSpPr>
        <a:xfrm>
          <a:off x="0" y="0"/>
          <a:ext cx="0" cy="0"/>
          <a:chOff x="0" y="0"/>
          <a:chExt cx="0" cy="0"/>
        </a:xfrm>
      </p:grpSpPr>
      <p:sp>
        <p:nvSpPr>
          <p:cNvPr id="7" name="Rectangle 6" descr="Rectangle"/>
          <p:cNvSpPr/>
          <p:nvPr/>
        </p:nvSpPr>
        <p:spPr>
          <a:xfrm>
            <a:off x="265112" y="228600"/>
            <a:ext cx="11658600" cy="6400800"/>
          </a:xfrm>
          <a:prstGeom prst="rect">
            <a:avLst/>
          </a:prstGeom>
          <a:noFill/>
          <a:ln w="15875">
            <a:gradFill flip="none" rotWithShape="1">
              <a:gsLst>
                <a:gs pos="0">
                  <a:schemeClr val="bg1">
                    <a:lumMod val="75000"/>
                  </a:schemeClr>
                </a:gs>
                <a:gs pos="100000">
                  <a:schemeClr val="bg1"/>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1066800" y="1828800"/>
            <a:ext cx="7772400" cy="3177380"/>
          </a:xfrm>
        </p:spPr>
        <p:txBody>
          <a:bodyPr anchor="b">
            <a:normAutofit/>
          </a:bodyPr>
          <a:lstStyle>
            <a:lvl1pPr>
              <a:lnSpc>
                <a:spcPct val="80000"/>
              </a:lnSpc>
              <a:defRPr sz="5400"/>
            </a:lvl1pPr>
          </a:lstStyle>
          <a:p>
            <a:r>
              <a:rPr lang="en-US"/>
              <a:t>Click to edit Master title style</a:t>
            </a:r>
            <a:endParaRPr/>
          </a:p>
        </p:txBody>
      </p:sp>
      <p:sp>
        <p:nvSpPr>
          <p:cNvPr id="3" name="Text Placeholder 2"/>
          <p:cNvSpPr>
            <a:spLocks noGrp="1"/>
          </p:cNvSpPr>
          <p:nvPr>
            <p:ph type="body" idx="1"/>
          </p:nvPr>
        </p:nvSpPr>
        <p:spPr>
          <a:xfrm>
            <a:off x="1066800" y="5181600"/>
            <a:ext cx="7772400" cy="685800"/>
          </a:xfrm>
        </p:spPr>
        <p:txBody>
          <a:bodyPr>
            <a:normAutofit/>
          </a:bodyPr>
          <a:lstStyle>
            <a:lvl1pPr marL="0" indent="0">
              <a:buNone/>
              <a:defRPr sz="2000" cap="all" baseline="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066800" y="1825624"/>
            <a:ext cx="4800600" cy="457517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24600" y="1825624"/>
            <a:ext cx="4800600" cy="457517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37CC0096-1860-4642-9CD2-0079EA5E7CD1}" type="datetimeFigureOut">
              <a:rPr lang="en-US"/>
              <a:t>10/27/2023</a:t>
            </a:fld>
            <a:endParaRPr/>
          </a:p>
        </p:txBody>
      </p:sp>
      <p:sp>
        <p:nvSpPr>
          <p:cNvPr id="7" name="Slide Number Placeholder 6"/>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066800" y="1828799"/>
            <a:ext cx="4800600" cy="762000"/>
          </a:xfrm>
        </p:spPr>
        <p:txBody>
          <a:bodyPr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590799"/>
            <a:ext cx="4800600" cy="381003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24600" y="1828799"/>
            <a:ext cx="4800600" cy="762000"/>
          </a:xfrm>
        </p:spPr>
        <p:txBody>
          <a:bodyPr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4600" y="2590799"/>
            <a:ext cx="4800600" cy="381003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37CC0096-1860-4642-9CD2-0079EA5E7CD1}" type="datetimeFigureOut">
              <a:rPr lang="en-US"/>
              <a:t>10/27/2023</a:t>
            </a:fld>
            <a:endParaRPr/>
          </a:p>
        </p:txBody>
      </p:sp>
      <p:sp>
        <p:nvSpPr>
          <p:cNvPr id="9" name="Slide Number Placeholder 8"/>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37CC0096-1860-4642-9CD2-0079EA5E7CD1}" type="datetimeFigureOut">
              <a:rPr lang="en-US"/>
              <a:t>10/27/2023</a:t>
            </a:fld>
            <a:endParaRPr/>
          </a:p>
        </p:txBody>
      </p:sp>
      <p:sp>
        <p:nvSpPr>
          <p:cNvPr id="5" name="Slide Number Placeholder 4"/>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37CC0096-1860-4642-9CD2-0079EA5E7CD1}" type="datetimeFigureOut">
              <a:rPr lang="en-US"/>
              <a:t>10/27/2023</a:t>
            </a:fld>
            <a:endParaRPr/>
          </a:p>
        </p:txBody>
      </p:sp>
      <p:sp>
        <p:nvSpPr>
          <p:cNvPr id="4" name="Slide Number Placeholder 3"/>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descr="Rectangle"/>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descr="Rectangle"/>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7632700" y="3200400"/>
            <a:ext cx="3932237" cy="1752600"/>
          </a:xfrm>
        </p:spPr>
        <p:txBody>
          <a:bodyPr anchor="b">
            <a:normAutofit/>
          </a:bodyPr>
          <a:lstStyle>
            <a:lvl1pPr>
              <a:defRPr sz="3600"/>
            </a:lvl1pPr>
          </a:lstStyle>
          <a:p>
            <a:r>
              <a:rPr lang="en-US"/>
              <a:t>Click to edit Master title style</a:t>
            </a:r>
            <a:endParaRPr/>
          </a:p>
        </p:txBody>
      </p:sp>
      <p:sp>
        <p:nvSpPr>
          <p:cNvPr id="3" name="Content Placeholder 2"/>
          <p:cNvSpPr>
            <a:spLocks noGrp="1"/>
          </p:cNvSpPr>
          <p:nvPr>
            <p:ph idx="1"/>
          </p:nvPr>
        </p:nvSpPr>
        <p:spPr>
          <a:xfrm>
            <a:off x="609600" y="457201"/>
            <a:ext cx="5943600" cy="5943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7632699" y="5029200"/>
            <a:ext cx="3932237" cy="1371600"/>
          </a:xfrm>
        </p:spPr>
        <p:txBody>
          <a:bodyPr>
            <a:normAutofit/>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descr="Rectangle"/>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descr="Rectangle"/>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7635240" y="3200400"/>
            <a:ext cx="3932237" cy="1752600"/>
          </a:xfrm>
        </p:spPr>
        <p:txBody>
          <a:bodyPr anchor="b">
            <a:normAutofit/>
          </a:bodyPr>
          <a:lstStyle>
            <a:lvl1pPr>
              <a:defRPr sz="360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 y="0"/>
            <a:ext cx="7008810" cy="6857999"/>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635240" y="5029200"/>
            <a:ext cx="3932237" cy="137464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D9D9D9"/>
            </a:gs>
            <a:gs pos="100000">
              <a:schemeClr val="bg1"/>
            </a:gs>
          </a:gsLst>
          <a:lin ang="16200000" scaled="1"/>
          <a:tileRect/>
        </a:gradFill>
        <a:effectLst/>
      </p:bgPr>
    </p:bg>
    <p:spTree>
      <p:nvGrpSpPr>
        <p:cNvPr id="1" name=""/>
        <p:cNvGrpSpPr/>
        <p:nvPr/>
      </p:nvGrpSpPr>
      <p:grpSpPr>
        <a:xfrm>
          <a:off x="0" y="0"/>
          <a:ext cx="0" cy="0"/>
          <a:chOff x="0" y="0"/>
          <a:chExt cx="0" cy="0"/>
        </a:xfrm>
      </p:grpSpPr>
      <p:sp>
        <p:nvSpPr>
          <p:cNvPr id="7" name="red bar" descr="Red bar"/>
          <p:cNvSpPr/>
          <p:nvPr/>
        </p:nvSpPr>
        <p:spPr>
          <a:xfrm>
            <a:off x="1" y="1"/>
            <a:ext cx="12188824" cy="1524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1066800" y="99220"/>
            <a:ext cx="10058400" cy="132556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524000" y="1828799"/>
            <a:ext cx="9144000" cy="4572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066800" y="6481760"/>
            <a:ext cx="7848600" cy="239715"/>
          </a:xfrm>
          <a:prstGeom prst="rect">
            <a:avLst/>
          </a:prstGeom>
        </p:spPr>
        <p:txBody>
          <a:bodyPr vert="horz" lIns="91440" tIns="45720" rIns="91440" bIns="45720" rtlCol="0" anchor="ctr"/>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9067800" y="6465885"/>
            <a:ext cx="1066800" cy="239715"/>
          </a:xfrm>
          <a:prstGeom prst="rect">
            <a:avLst/>
          </a:prstGeom>
        </p:spPr>
        <p:txBody>
          <a:bodyPr vert="horz" lIns="91440" tIns="45720" rIns="91440" bIns="45720" rtlCol="0" anchor="ctr"/>
          <a:lstStyle>
            <a:lvl1pPr algn="r">
              <a:defRPr sz="1100">
                <a:solidFill>
                  <a:schemeClr val="tx1"/>
                </a:solidFill>
              </a:defRPr>
            </a:lvl1pPr>
          </a:lstStyle>
          <a:p>
            <a:fld id="{37CC0096-1860-4642-9CD2-0079EA5E7CD1}" type="datetimeFigureOut">
              <a:rPr lang="en-US" smtClean="0"/>
              <a:pPr/>
              <a:t>10/27/2023</a:t>
            </a:fld>
            <a:endParaRPr lang="en-US" dirty="0"/>
          </a:p>
        </p:txBody>
      </p:sp>
      <p:sp>
        <p:nvSpPr>
          <p:cNvPr id="6" name="Slide Number Placeholder 5"/>
          <p:cNvSpPr>
            <a:spLocks noGrp="1"/>
          </p:cNvSpPr>
          <p:nvPr>
            <p:ph type="sldNum" sz="quarter" idx="4"/>
          </p:nvPr>
        </p:nvSpPr>
        <p:spPr>
          <a:xfrm>
            <a:off x="10287000" y="6481760"/>
            <a:ext cx="838200" cy="239715"/>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www.datacareerjumpstart.com/blog/predictbills" TargetMode="External"/><Relationship Id="rId2" Type="http://schemas.openxmlformats.org/officeDocument/2006/relationships/hyperlink" Target="https://www.youtube.com/watch?v=6zjkJ2A5Cc8" TargetMode="External"/><Relationship Id="rId1" Type="http://schemas.openxmlformats.org/officeDocument/2006/relationships/slideLayout" Target="../slideLayouts/slideLayout8.xml"/><Relationship Id="rId4" Type="http://schemas.openxmlformats.org/officeDocument/2006/relationships/hyperlink" Target="https://bookdown.org/drki_musa/dataanalysis/"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40000"/>
                <a:lumOff val="60000"/>
              </a:schemeClr>
            </a:gs>
            <a:gs pos="100000">
              <a:schemeClr val="bg1"/>
            </a:gs>
          </a:gsLst>
          <a:lin ang="8100000" scaled="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99691" y="4139750"/>
            <a:ext cx="4343400" cy="1119980"/>
          </a:xfrm>
        </p:spPr>
        <p:txBody>
          <a:bodyPr>
            <a:noAutofit/>
            <a:scene3d>
              <a:camera prst="obliqueTopLeft"/>
              <a:lightRig rig="threePt" dir="t"/>
            </a:scene3d>
            <a:sp3d extrusionH="57150" prstMaterial="powder">
              <a:bevelT w="38100" h="38100"/>
              <a:bevelB w="38100" h="38100"/>
            </a:sp3d>
          </a:bodyPr>
          <a:lstStyle/>
          <a:p>
            <a:pPr algn="ctr"/>
            <a:r>
              <a:rPr lang="en-US" sz="6600" dirty="0">
                <a:effectLst>
                  <a:outerShdw blurRad="63500" dist="165100" dir="13440000" sx="75000" sy="75000" kx="-1800000" algn="bl" rotWithShape="0">
                    <a:schemeClr val="accent1">
                      <a:lumMod val="50000"/>
                      <a:alpha val="30000"/>
                    </a:schemeClr>
                  </a:outerShdw>
                </a:effectLst>
              </a:rPr>
              <a:t>Health Data Analysis</a:t>
            </a:r>
          </a:p>
        </p:txBody>
      </p:sp>
      <p:sp>
        <p:nvSpPr>
          <p:cNvPr id="3" name="Subtitle 2"/>
          <p:cNvSpPr>
            <a:spLocks noGrp="1"/>
          </p:cNvSpPr>
          <p:nvPr>
            <p:ph type="subTitle" idx="1"/>
          </p:nvPr>
        </p:nvSpPr>
        <p:spPr>
          <a:xfrm>
            <a:off x="1981200" y="589405"/>
            <a:ext cx="10058400" cy="685800"/>
          </a:xfrm>
        </p:spPr>
        <p:txBody>
          <a:bodyPr>
            <a:noAutofit/>
          </a:bodyPr>
          <a:lstStyle/>
          <a:p>
            <a:r>
              <a:rPr lang="en-US" sz="3600" dirty="0">
                <a:solidFill>
                  <a:schemeClr val="bg1"/>
                </a:solidFill>
                <a:latin typeface="+mj-lt"/>
              </a:rPr>
              <a:t>SRM INSTITUTE OF SCIENCE AND TECHNOLOGY</a:t>
            </a:r>
          </a:p>
        </p:txBody>
      </p:sp>
      <p:sp>
        <p:nvSpPr>
          <p:cNvPr id="4" name="Rectangle 3"/>
          <p:cNvSpPr/>
          <p:nvPr/>
        </p:nvSpPr>
        <p:spPr>
          <a:xfrm>
            <a:off x="722599" y="1905000"/>
            <a:ext cx="4001801" cy="461665"/>
          </a:xfrm>
          <a:prstGeom prst="rect">
            <a:avLst/>
          </a:prstGeom>
        </p:spPr>
        <p:txBody>
          <a:bodyPr wrap="none">
            <a:spAutoFit/>
          </a:bodyPr>
          <a:lstStyle/>
          <a:p>
            <a:r>
              <a:rPr lang="en-US" sz="2400" dirty="0"/>
              <a:t>18CSE396T – DATA SCIENCE</a:t>
            </a:r>
          </a:p>
        </p:txBody>
      </p:sp>
      <p:pic>
        <p:nvPicPr>
          <p:cNvPr id="5" name="Picture 4"/>
          <p:cNvPicPr>
            <a:picLocks noChangeAspect="1"/>
          </p:cNvPicPr>
          <p:nvPr/>
        </p:nvPicPr>
        <p:blipFill>
          <a:blip r:embed="rId2"/>
          <a:stretch>
            <a:fillRect/>
          </a:stretch>
        </p:blipFill>
        <p:spPr>
          <a:xfrm>
            <a:off x="228600" y="190702"/>
            <a:ext cx="1447800" cy="1443218"/>
          </a:xfrm>
          <a:prstGeom prst="rect">
            <a:avLst/>
          </a:prstGeom>
        </p:spPr>
      </p:pic>
      <p:sp>
        <p:nvSpPr>
          <p:cNvPr id="6" name="Rectangle 5"/>
          <p:cNvSpPr/>
          <p:nvPr/>
        </p:nvSpPr>
        <p:spPr>
          <a:xfrm>
            <a:off x="381000" y="5791200"/>
            <a:ext cx="4191000" cy="677108"/>
          </a:xfrm>
          <a:prstGeom prst="rect">
            <a:avLst/>
          </a:prstGeom>
        </p:spPr>
        <p:txBody>
          <a:bodyPr wrap="square">
            <a:spAutoFit/>
          </a:bodyPr>
          <a:lstStyle/>
          <a:p>
            <a:r>
              <a:rPr lang="en-US" sz="1900" dirty="0">
                <a:latin typeface="Bahnschrift" panose="020B0502040204020203" pitchFamily="34" charset="0"/>
              </a:rPr>
              <a:t>Snehal Sukundari (RA2111027010049)</a:t>
            </a:r>
          </a:p>
          <a:p>
            <a:r>
              <a:rPr lang="en-US" sz="1900" dirty="0" err="1">
                <a:latin typeface="Bahnschrift" panose="020B0502040204020203" pitchFamily="34" charset="0"/>
              </a:rPr>
              <a:t>Ratan</a:t>
            </a:r>
            <a:r>
              <a:rPr lang="en-US" sz="1900" dirty="0">
                <a:latin typeface="Bahnschrift" panose="020B0502040204020203" pitchFamily="34" charset="0"/>
              </a:rPr>
              <a:t> </a:t>
            </a:r>
            <a:r>
              <a:rPr lang="en-US" sz="1900" dirty="0" err="1">
                <a:latin typeface="Bahnschrift" panose="020B0502040204020203" pitchFamily="34" charset="0"/>
              </a:rPr>
              <a:t>Priya</a:t>
            </a:r>
            <a:r>
              <a:rPr lang="en-US" sz="1900" dirty="0">
                <a:latin typeface="Bahnschrift" panose="020B0502040204020203" pitchFamily="34" charset="0"/>
              </a:rPr>
              <a:t> Singh (RA2111027010065)</a:t>
            </a:r>
          </a:p>
        </p:txBody>
      </p:sp>
    </p:spTree>
    <p:extLst>
      <p:ext uri="{BB962C8B-B14F-4D97-AF65-F5344CB8AC3E}">
        <p14:creationId xmlns:p14="http://schemas.microsoft.com/office/powerpoint/2010/main" val="435141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46490C-7B85-3DD8-6115-B40B9A5D82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898" y="346169"/>
            <a:ext cx="11584203" cy="61118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31433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0123E-E4BE-3EB9-C599-012AA813ACF9}"/>
              </a:ext>
            </a:extLst>
          </p:cNvPr>
          <p:cNvSpPr>
            <a:spLocks noGrp="1"/>
          </p:cNvSpPr>
          <p:nvPr>
            <p:ph type="title"/>
          </p:nvPr>
        </p:nvSpPr>
        <p:spPr>
          <a:xfrm>
            <a:off x="1371600" y="99220"/>
            <a:ext cx="9753600" cy="1325563"/>
          </a:xfrm>
        </p:spPr>
        <p:txBody>
          <a:bodyPr/>
          <a:lstStyle/>
          <a:p>
            <a:r>
              <a:rPr lang="en-IN" dirty="0">
                <a:latin typeface="Arial Rounded MT Bold" panose="020F0704030504030204" pitchFamily="34" charset="0"/>
              </a:rPr>
              <a:t>Conclusion</a:t>
            </a:r>
          </a:p>
        </p:txBody>
      </p:sp>
      <p:sp>
        <p:nvSpPr>
          <p:cNvPr id="4" name="TextBox 3">
            <a:extLst>
              <a:ext uri="{FF2B5EF4-FFF2-40B4-BE49-F238E27FC236}">
                <a16:creationId xmlns:a16="http://schemas.microsoft.com/office/drawing/2014/main" id="{8F7EB97B-9B09-10F4-8CA2-D71E88B1C3EF}"/>
              </a:ext>
            </a:extLst>
          </p:cNvPr>
          <p:cNvSpPr txBox="1"/>
          <p:nvPr/>
        </p:nvSpPr>
        <p:spPr>
          <a:xfrm>
            <a:off x="838200" y="2514600"/>
            <a:ext cx="10820400" cy="2677656"/>
          </a:xfrm>
          <a:prstGeom prst="rect">
            <a:avLst/>
          </a:prstGeom>
          <a:noFill/>
        </p:spPr>
        <p:txBody>
          <a:bodyPr wrap="square">
            <a:spAutoFit/>
          </a:bodyPr>
          <a:lstStyle/>
          <a:p>
            <a:pPr algn="ctr"/>
            <a:r>
              <a:rPr lang="en-US" sz="2800" dirty="0"/>
              <a:t>In conclusion, using R Studio for health data analysis provides a powerful and versatile tool for extracting valuable insights from complex healthcare datasets. The integration of R's vast libraries, along with the ability to generate publication-quality graphs and reports, makes it an essential resource in the pursuit of better health outcomes and medical research.</a:t>
            </a:r>
            <a:endParaRPr lang="en-IN" sz="2800" dirty="0"/>
          </a:p>
        </p:txBody>
      </p:sp>
    </p:spTree>
    <p:extLst>
      <p:ext uri="{BB962C8B-B14F-4D97-AF65-F5344CB8AC3E}">
        <p14:creationId xmlns:p14="http://schemas.microsoft.com/office/powerpoint/2010/main" val="25453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0" y="3200400"/>
            <a:ext cx="2730500" cy="1752600"/>
          </a:xfrm>
        </p:spPr>
        <p:txBody>
          <a:bodyPr>
            <a:noAutofit/>
          </a:bodyPr>
          <a:lstStyle/>
          <a:p>
            <a:pPr algn="ctr"/>
            <a:r>
              <a:rPr lang="en-US" sz="5500" dirty="0">
                <a:latin typeface="Arial Rounded MT Bold" panose="020F0704030504030204" pitchFamily="34" charset="0"/>
              </a:rPr>
              <a:t>THANK YOU</a:t>
            </a:r>
            <a:br>
              <a:rPr lang="en-US" sz="5400" dirty="0">
                <a:latin typeface="Arial Rounded MT Bold" panose="020F0704030504030204" pitchFamily="34" charset="0"/>
              </a:rPr>
            </a:br>
            <a:endParaRPr lang="en-US" sz="5400" dirty="0">
              <a:latin typeface="Arial Rounded MT Bold" panose="020F0704030504030204" pitchFamily="34" charset="0"/>
            </a:endParaRPr>
          </a:p>
        </p:txBody>
      </p:sp>
      <p:sp>
        <p:nvSpPr>
          <p:cNvPr id="3" name="Content Placeholder 2"/>
          <p:cNvSpPr>
            <a:spLocks noGrp="1"/>
          </p:cNvSpPr>
          <p:nvPr>
            <p:ph idx="1"/>
          </p:nvPr>
        </p:nvSpPr>
        <p:spPr/>
        <p:txBody>
          <a:bodyPr>
            <a:normAutofit/>
          </a:bodyPr>
          <a:lstStyle/>
          <a:p>
            <a:pPr marL="0" indent="0">
              <a:buNone/>
            </a:pPr>
            <a:r>
              <a:rPr lang="en-US" sz="3600" dirty="0">
                <a:solidFill>
                  <a:schemeClr val="accent1">
                    <a:lumMod val="75000"/>
                  </a:schemeClr>
                </a:solidFill>
                <a:latin typeface="Arial Rounded MT Bold" panose="020F0704030504030204" pitchFamily="34" charset="0"/>
              </a:rPr>
              <a:t>References</a:t>
            </a:r>
          </a:p>
          <a:p>
            <a:pPr marL="0" indent="0">
              <a:buNone/>
            </a:pPr>
            <a:endParaRPr lang="en-US" sz="3600" dirty="0">
              <a:solidFill>
                <a:schemeClr val="accent1">
                  <a:lumMod val="75000"/>
                </a:schemeClr>
              </a:solidFill>
              <a:latin typeface="Arial Rounded MT Bold" panose="020F0704030504030204" pitchFamily="34" charset="0"/>
            </a:endParaRPr>
          </a:p>
          <a:p>
            <a:pPr>
              <a:buFont typeface="Arial" panose="020B0604020202020204" pitchFamily="34" charset="0"/>
              <a:buChar char="•"/>
            </a:pPr>
            <a:r>
              <a:rPr lang="en-US" sz="2800" dirty="0">
                <a:solidFill>
                  <a:schemeClr val="accent1">
                    <a:lumMod val="75000"/>
                  </a:schemeClr>
                </a:solidFill>
                <a:hlinkClick r:id="rId2"/>
              </a:rPr>
              <a:t>https://www.youtube.com/watch?v=6zjkJ2A5Cc8</a:t>
            </a:r>
            <a:endParaRPr lang="en-US" sz="2800" dirty="0">
              <a:solidFill>
                <a:schemeClr val="accent1">
                  <a:lumMod val="75000"/>
                </a:schemeClr>
              </a:solidFill>
            </a:endParaRPr>
          </a:p>
          <a:p>
            <a:pPr>
              <a:buFont typeface="Arial" panose="020B0604020202020204" pitchFamily="34" charset="0"/>
              <a:buChar char="•"/>
            </a:pPr>
            <a:r>
              <a:rPr lang="en-US" sz="2800" dirty="0">
                <a:solidFill>
                  <a:schemeClr val="accent1">
                    <a:lumMod val="75000"/>
                  </a:schemeClr>
                </a:solidFill>
                <a:hlinkClick r:id="rId3"/>
              </a:rPr>
              <a:t>https://www.datacareerjumpstart.com/blog/predictbills</a:t>
            </a:r>
            <a:endParaRPr lang="en-US" sz="2800" dirty="0">
              <a:solidFill>
                <a:schemeClr val="accent1">
                  <a:lumMod val="75000"/>
                </a:schemeClr>
              </a:solidFill>
            </a:endParaRPr>
          </a:p>
          <a:p>
            <a:pPr>
              <a:buFont typeface="Arial" panose="020B0604020202020204" pitchFamily="34" charset="0"/>
              <a:buChar char="•"/>
            </a:pPr>
            <a:r>
              <a:rPr lang="en-US" sz="2800" dirty="0">
                <a:solidFill>
                  <a:schemeClr val="accent1">
                    <a:lumMod val="75000"/>
                  </a:schemeClr>
                </a:solidFill>
                <a:hlinkClick r:id="rId4"/>
              </a:rPr>
              <a:t>https://bookdown.org/drki_musa/dataanalysis/</a:t>
            </a:r>
            <a:endParaRPr lang="en-US" sz="2800" dirty="0">
              <a:solidFill>
                <a:schemeClr val="accent1">
                  <a:lumMod val="75000"/>
                </a:schemeClr>
              </a:solidFill>
            </a:endParaRPr>
          </a:p>
          <a:p>
            <a:pPr>
              <a:buFont typeface="Arial" panose="020B0604020202020204" pitchFamily="34" charset="0"/>
              <a:buChar char="•"/>
            </a:pPr>
            <a:r>
              <a:rPr lang="en-US" sz="2800" dirty="0">
                <a:solidFill>
                  <a:schemeClr val="accent1">
                    <a:lumMod val="75000"/>
                  </a:schemeClr>
                </a:solidFill>
              </a:rPr>
              <a:t>https://towardsdatascience.com/analyze-health-insurance-data-using-rstudio-85f1c1e37ec8</a:t>
            </a:r>
          </a:p>
        </p:txBody>
      </p:sp>
    </p:spTree>
    <p:extLst>
      <p:ext uri="{BB962C8B-B14F-4D97-AF65-F5344CB8AC3E}">
        <p14:creationId xmlns:p14="http://schemas.microsoft.com/office/powerpoint/2010/main" val="2914748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743200"/>
            <a:ext cx="7315200" cy="3177380"/>
          </a:xfrm>
        </p:spPr>
        <p:txBody>
          <a:bodyPr>
            <a:normAutofit fontScale="90000"/>
          </a:bodyPr>
          <a:lstStyle/>
          <a:p>
            <a:r>
              <a:rPr lang="en-US" dirty="0"/>
              <a:t>1. Introduction</a:t>
            </a:r>
            <a:br>
              <a:rPr lang="en-US" dirty="0"/>
            </a:br>
            <a:r>
              <a:rPr lang="en-US" dirty="0"/>
              <a:t>2. Motivation </a:t>
            </a:r>
            <a:br>
              <a:rPr lang="en-US" dirty="0"/>
            </a:br>
            <a:r>
              <a:rPr lang="en-US" dirty="0"/>
              <a:t>3. Problem Statement</a:t>
            </a:r>
            <a:br>
              <a:rPr lang="en-US" dirty="0"/>
            </a:br>
            <a:r>
              <a:rPr lang="en-US" dirty="0"/>
              <a:t>4. Dataset</a:t>
            </a:r>
            <a:br>
              <a:rPr lang="en-US" dirty="0"/>
            </a:br>
            <a:r>
              <a:rPr lang="en-US" dirty="0"/>
              <a:t>5. Output</a:t>
            </a:r>
            <a:br>
              <a:rPr lang="en-US" dirty="0"/>
            </a:br>
            <a:r>
              <a:rPr lang="en-US" dirty="0"/>
              <a:t>6. Conclusion</a:t>
            </a:r>
            <a:br>
              <a:rPr lang="en-US" dirty="0"/>
            </a:br>
            <a:r>
              <a:rPr lang="en-US" dirty="0"/>
              <a:t>7. References</a:t>
            </a:r>
            <a:br>
              <a:rPr lang="en-US" dirty="0"/>
            </a:br>
            <a:endParaRPr lang="en-US" dirty="0"/>
          </a:p>
        </p:txBody>
      </p:sp>
      <p:pic>
        <p:nvPicPr>
          <p:cNvPr id="4" name="Picture 3"/>
          <p:cNvPicPr>
            <a:picLocks noChangeAspect="1"/>
          </p:cNvPicPr>
          <p:nvPr/>
        </p:nvPicPr>
        <p:blipFill>
          <a:blip r:embed="rId2"/>
          <a:stretch>
            <a:fillRect/>
          </a:stretch>
        </p:blipFill>
        <p:spPr>
          <a:xfrm>
            <a:off x="6176202" y="3352800"/>
            <a:ext cx="5435893" cy="2971800"/>
          </a:xfrm>
          <a:prstGeom prst="rect">
            <a:avLst/>
          </a:prstGeom>
        </p:spPr>
      </p:pic>
    </p:spTree>
    <p:extLst>
      <p:ext uri="{BB962C8B-B14F-4D97-AF65-F5344CB8AC3E}">
        <p14:creationId xmlns:p14="http://schemas.microsoft.com/office/powerpoint/2010/main" val="353771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27900">
              <a:srgbClr val="E4E4E4"/>
            </a:gs>
            <a:gs pos="0">
              <a:srgbClr val="D9D9D9"/>
            </a:gs>
            <a:gs pos="100000">
              <a:schemeClr val="bg1"/>
            </a:gs>
          </a:gsLst>
          <a:lin ang="162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95400" y="99220"/>
            <a:ext cx="9829800" cy="1325563"/>
          </a:xfrm>
        </p:spPr>
        <p:txBody>
          <a:bodyPr/>
          <a:lstStyle/>
          <a:p>
            <a:r>
              <a:rPr lang="en-US" dirty="0">
                <a:latin typeface="Arial Rounded MT Bold" panose="020F0704030504030204" pitchFamily="34" charset="0"/>
              </a:rPr>
              <a:t>Introduction</a:t>
            </a:r>
          </a:p>
        </p:txBody>
      </p:sp>
      <p:sp>
        <p:nvSpPr>
          <p:cNvPr id="3" name="Content Placeholder 2"/>
          <p:cNvSpPr>
            <a:spLocks noGrp="1"/>
          </p:cNvSpPr>
          <p:nvPr>
            <p:ph idx="1"/>
          </p:nvPr>
        </p:nvSpPr>
        <p:spPr>
          <a:xfrm>
            <a:off x="457200" y="1828799"/>
            <a:ext cx="11277600" cy="4572001"/>
          </a:xfrm>
        </p:spPr>
        <p:txBody>
          <a:bodyPr>
            <a:normAutofit lnSpcReduction="10000"/>
          </a:bodyPr>
          <a:lstStyle/>
          <a:p>
            <a:pPr>
              <a:buFont typeface="Wingdings" panose="05000000000000000000" pitchFamily="2" charset="2"/>
              <a:buChar char="§"/>
            </a:pPr>
            <a:r>
              <a:rPr lang="en-US" sz="2800" dirty="0">
                <a:solidFill>
                  <a:schemeClr val="tx1"/>
                </a:solidFill>
              </a:rPr>
              <a:t> Health data analysis plays a vital role in shaping the future of healthcare, enabling evidence-based decision-making, and ultimately improving the quality of care and the overall health of populations. </a:t>
            </a:r>
          </a:p>
          <a:p>
            <a:pPr>
              <a:buFont typeface="Wingdings" panose="05000000000000000000" pitchFamily="2" charset="2"/>
              <a:buChar char="§"/>
            </a:pPr>
            <a:r>
              <a:rPr lang="en-US" sz="2800" dirty="0">
                <a:solidFill>
                  <a:schemeClr val="tx1"/>
                </a:solidFill>
              </a:rPr>
              <a:t> It helps us understand diseases, identify risk factors, and develop effective treatments. </a:t>
            </a:r>
          </a:p>
          <a:p>
            <a:pPr>
              <a:buFont typeface="Wingdings" panose="05000000000000000000" pitchFamily="2" charset="2"/>
              <a:buChar char="§"/>
            </a:pPr>
            <a:r>
              <a:rPr lang="en-US" sz="2800" dirty="0">
                <a:solidFill>
                  <a:schemeClr val="tx1"/>
                </a:solidFill>
              </a:rPr>
              <a:t> Analyzing health data to predict medical bills is a critical area of research and application that can significantly benefit both healthcare providers and patients.</a:t>
            </a:r>
          </a:p>
          <a:p>
            <a:pPr>
              <a:buFont typeface="Wingdings" panose="05000000000000000000" pitchFamily="2" charset="2"/>
              <a:buChar char="§"/>
            </a:pPr>
            <a:r>
              <a:rPr lang="en-US" sz="2800" dirty="0">
                <a:solidFill>
                  <a:schemeClr val="tx1"/>
                </a:solidFill>
              </a:rPr>
              <a:t> Predicting bills accurately requires understanding and integrating insurance plan details into the analysis.</a:t>
            </a:r>
          </a:p>
        </p:txBody>
      </p:sp>
    </p:spTree>
    <p:extLst>
      <p:ext uri="{BB962C8B-B14F-4D97-AF65-F5344CB8AC3E}">
        <p14:creationId xmlns:p14="http://schemas.microsoft.com/office/powerpoint/2010/main" val="177296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76200"/>
            <a:ext cx="9829800" cy="1325563"/>
          </a:xfrm>
        </p:spPr>
        <p:txBody>
          <a:bodyPr/>
          <a:lstStyle/>
          <a:p>
            <a:r>
              <a:rPr lang="en-US" dirty="0">
                <a:latin typeface="Arial Rounded MT Bold" panose="020F0704030504030204" pitchFamily="34" charset="0"/>
              </a:rPr>
              <a:t>Motivation</a:t>
            </a:r>
          </a:p>
        </p:txBody>
      </p:sp>
      <p:sp>
        <p:nvSpPr>
          <p:cNvPr id="3" name="Rectangle 2"/>
          <p:cNvSpPr/>
          <p:nvPr/>
        </p:nvSpPr>
        <p:spPr>
          <a:xfrm>
            <a:off x="228600" y="1828800"/>
            <a:ext cx="11734800" cy="5262979"/>
          </a:xfrm>
          <a:prstGeom prst="rect">
            <a:avLst/>
          </a:prstGeom>
        </p:spPr>
        <p:txBody>
          <a:bodyPr wrap="square">
            <a:spAutoFit/>
          </a:bodyPr>
          <a:lstStyle/>
          <a:p>
            <a:pPr marL="457200" indent="-457200">
              <a:buFont typeface="Arial" panose="020B0604020202020204" pitchFamily="34" charset="0"/>
              <a:buChar char="•"/>
            </a:pPr>
            <a:r>
              <a:rPr lang="en-US" sz="2800" dirty="0"/>
              <a:t>Big part of life is insurance and insurance companies charge individuals premiums based off some basic information of who they are, where they live and what they do. </a:t>
            </a:r>
          </a:p>
          <a:p>
            <a:endParaRPr lang="en-US" sz="2800" dirty="0"/>
          </a:p>
          <a:p>
            <a:pPr marL="457200" indent="-457200">
              <a:buFont typeface="Arial" panose="020B0604020202020204" pitchFamily="34" charset="0"/>
              <a:buChar char="•"/>
            </a:pPr>
            <a:r>
              <a:rPr lang="en-US" sz="2800" dirty="0"/>
              <a:t>Insurers use predictive modeling to estimate future healthcare costs, which can inform pricing and risk management strategies. Analyzing health data can enhance the accuracy of these models.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They have this problem that if they charge too much they’re going to lose customers but if they charge enough they‘re going to go out of the business and be bankrupt.</a:t>
            </a:r>
          </a:p>
          <a:p>
            <a:endParaRPr lang="en-US" sz="2800" dirty="0"/>
          </a:p>
        </p:txBody>
      </p:sp>
    </p:spTree>
    <p:extLst>
      <p:ext uri="{BB962C8B-B14F-4D97-AF65-F5344CB8AC3E}">
        <p14:creationId xmlns:p14="http://schemas.microsoft.com/office/powerpoint/2010/main" val="54710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99220"/>
            <a:ext cx="9829800" cy="1325563"/>
          </a:xfrm>
        </p:spPr>
        <p:txBody>
          <a:bodyPr/>
          <a:lstStyle/>
          <a:p>
            <a:r>
              <a:rPr lang="en-US" dirty="0">
                <a:latin typeface="Arial Rounded MT Bold" panose="020F0704030504030204" pitchFamily="34" charset="0"/>
              </a:rPr>
              <a:t>Problem Statement</a:t>
            </a:r>
          </a:p>
        </p:txBody>
      </p:sp>
      <p:sp>
        <p:nvSpPr>
          <p:cNvPr id="3" name="Rectangle 2"/>
          <p:cNvSpPr/>
          <p:nvPr/>
        </p:nvSpPr>
        <p:spPr>
          <a:xfrm>
            <a:off x="1905000" y="2133600"/>
            <a:ext cx="8534400" cy="3108543"/>
          </a:xfrm>
          <a:prstGeom prst="rect">
            <a:avLst/>
          </a:prstGeom>
        </p:spPr>
        <p:txBody>
          <a:bodyPr wrap="square">
            <a:spAutoFit/>
          </a:bodyPr>
          <a:lstStyle/>
          <a:p>
            <a:pPr algn="ctr"/>
            <a:r>
              <a:rPr lang="en-US" sz="2800" dirty="0"/>
              <a:t>Health Data Analysis provides data to local health authorities, healthcare providers, and policymakers to guide the allocation of resources. To predict how much a given customer’s cost for the medical bill for the year based on some generic features, in this project we’ll use R to create regression model.</a:t>
            </a:r>
          </a:p>
          <a:p>
            <a:pPr algn="ctr"/>
            <a:endParaRPr lang="en-US" sz="2800" dirty="0"/>
          </a:p>
        </p:txBody>
      </p:sp>
      <p:pic>
        <p:nvPicPr>
          <p:cNvPr id="4" name="Picture 3"/>
          <p:cNvPicPr>
            <a:picLocks noChangeAspect="1"/>
          </p:cNvPicPr>
          <p:nvPr/>
        </p:nvPicPr>
        <p:blipFill>
          <a:blip r:embed="rId2"/>
          <a:stretch>
            <a:fillRect/>
          </a:stretch>
        </p:blipFill>
        <p:spPr>
          <a:xfrm>
            <a:off x="76200" y="4876800"/>
            <a:ext cx="3365620" cy="1915117"/>
          </a:xfrm>
          <a:prstGeom prst="rect">
            <a:avLst/>
          </a:prstGeom>
        </p:spPr>
      </p:pic>
    </p:spTree>
    <p:extLst>
      <p:ext uri="{BB962C8B-B14F-4D97-AF65-F5344CB8AC3E}">
        <p14:creationId xmlns:p14="http://schemas.microsoft.com/office/powerpoint/2010/main" val="797510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09463" y="1840854"/>
            <a:ext cx="7773074" cy="3176291"/>
          </a:xfrm>
          <a:prstGeom prst="rect">
            <a:avLst/>
          </a:prstGeom>
        </p:spPr>
      </p:pic>
      <p:pic>
        <p:nvPicPr>
          <p:cNvPr id="5" name="Picture 4"/>
          <p:cNvPicPr>
            <a:picLocks noChangeAspect="1"/>
          </p:cNvPicPr>
          <p:nvPr/>
        </p:nvPicPr>
        <p:blipFill rotWithShape="1">
          <a:blip r:embed="rId3"/>
          <a:srcRect t="3731"/>
          <a:stretch/>
        </p:blipFill>
        <p:spPr>
          <a:xfrm>
            <a:off x="1783298" y="480169"/>
            <a:ext cx="8625403" cy="5897660"/>
          </a:xfrm>
          <a:prstGeom prst="rect">
            <a:avLst/>
          </a:prstGeom>
          <a:ln>
            <a:noFill/>
          </a:ln>
          <a:effectLst>
            <a:softEdge rad="112500"/>
          </a:effectLst>
        </p:spPr>
      </p:pic>
    </p:spTree>
    <p:extLst>
      <p:ext uri="{BB962C8B-B14F-4D97-AF65-F5344CB8AC3E}">
        <p14:creationId xmlns:p14="http://schemas.microsoft.com/office/powerpoint/2010/main" val="2193030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19200" y="152400"/>
            <a:ext cx="2286000" cy="646331"/>
          </a:xfrm>
          <a:prstGeom prst="rect">
            <a:avLst/>
          </a:prstGeom>
        </p:spPr>
        <p:txBody>
          <a:bodyPr wrap="square">
            <a:spAutoFit/>
          </a:bodyPr>
          <a:lstStyle/>
          <a:p>
            <a:r>
              <a:rPr lang="en-US" sz="3600" dirty="0">
                <a:solidFill>
                  <a:schemeClr val="accent1">
                    <a:lumMod val="75000"/>
                  </a:schemeClr>
                </a:solidFill>
                <a:latin typeface="Arial Rounded MT Bold" panose="020F0704030504030204" pitchFamily="34" charset="0"/>
              </a:rPr>
              <a:t>Dataset</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1240"/>
          <a:stretch/>
        </p:blipFill>
        <p:spPr>
          <a:xfrm>
            <a:off x="1143000" y="708127"/>
            <a:ext cx="10021168" cy="607367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01865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8AD46-A16A-1AB3-34E3-C99BBE3DE9AA}"/>
              </a:ext>
            </a:extLst>
          </p:cNvPr>
          <p:cNvSpPr>
            <a:spLocks noGrp="1"/>
          </p:cNvSpPr>
          <p:nvPr>
            <p:ph type="title"/>
          </p:nvPr>
        </p:nvSpPr>
        <p:spPr>
          <a:xfrm>
            <a:off x="1524000" y="99220"/>
            <a:ext cx="9601200" cy="1325563"/>
          </a:xfrm>
        </p:spPr>
        <p:txBody>
          <a:bodyPr/>
          <a:lstStyle/>
          <a:p>
            <a:r>
              <a:rPr lang="en-IN" dirty="0">
                <a:latin typeface="Arial Rounded MT Bold" panose="020F0704030504030204" pitchFamily="34" charset="0"/>
              </a:rPr>
              <a:t>Output</a:t>
            </a:r>
          </a:p>
        </p:txBody>
      </p:sp>
      <p:pic>
        <p:nvPicPr>
          <p:cNvPr id="4" name="Picture 3">
            <a:extLst>
              <a:ext uri="{FF2B5EF4-FFF2-40B4-BE49-F238E27FC236}">
                <a16:creationId xmlns:a16="http://schemas.microsoft.com/office/drawing/2014/main" id="{6F53E125-2BCA-B86B-DC45-28262FE6B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775" y="1780096"/>
            <a:ext cx="10562449" cy="49786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77229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554F0-1765-B311-6EBD-007318D63EE2}"/>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DDBBE418-6808-00C2-AB3B-18F12A7D6502}"/>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7619744B-BAFC-E0A0-2984-B2D29A654878}"/>
              </a:ext>
            </a:extLst>
          </p:cNvPr>
          <p:cNvPicPr>
            <a:picLocks noChangeAspect="1"/>
          </p:cNvPicPr>
          <p:nvPr/>
        </p:nvPicPr>
        <p:blipFill rotWithShape="1">
          <a:blip r:embed="rId2">
            <a:extLst>
              <a:ext uri="{28A0092B-C50C-407E-A947-70E740481C1C}">
                <a14:useLocalDpi xmlns:a14="http://schemas.microsoft.com/office/drawing/2010/main" val="0"/>
              </a:ext>
            </a:extLst>
          </a:blip>
          <a:srcRect r="46250"/>
          <a:stretch/>
        </p:blipFill>
        <p:spPr>
          <a:xfrm>
            <a:off x="345141" y="356133"/>
            <a:ext cx="6069770" cy="60971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DD2CB222-4655-F9A5-688D-8382C9F4320A}"/>
              </a:ext>
            </a:extLst>
          </p:cNvPr>
          <p:cNvPicPr>
            <a:picLocks noChangeAspect="1"/>
          </p:cNvPicPr>
          <p:nvPr/>
        </p:nvPicPr>
        <p:blipFill rotWithShape="1">
          <a:blip r:embed="rId3">
            <a:extLst>
              <a:ext uri="{28A0092B-C50C-407E-A947-70E740481C1C}">
                <a14:useLocalDpi xmlns:a14="http://schemas.microsoft.com/office/drawing/2010/main" val="0"/>
              </a:ext>
            </a:extLst>
          </a:blip>
          <a:srcRect l="54375"/>
          <a:stretch/>
        </p:blipFill>
        <p:spPr>
          <a:xfrm>
            <a:off x="6584577" y="356133"/>
            <a:ext cx="5257800" cy="60895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21278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edical Design 16x9">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41.potx" id="{D7485564-6666-4DDB-B0D3-55F6E694D6E5}" vid="{6E950D30-6FC6-4411-BCFF-468AD9ECA787}"/>
    </a:ext>
  </a:extLst>
</a:theme>
</file>

<file path=ppt/theme/theme2.xml><?xml version="1.0" encoding="utf-8"?>
<a:theme xmlns:a="http://schemas.openxmlformats.org/drawingml/2006/main" name="Office Them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Medical design presentation (widescreen)</Template>
  <TotalTime>1178</TotalTime>
  <Words>404</Words>
  <Application>Microsoft Office PowerPoint</Application>
  <PresentationFormat>Widescreen</PresentationFormat>
  <Paragraphs>30</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Arial Rounded MT Bold</vt:lpstr>
      <vt:lpstr>Bahnschrift</vt:lpstr>
      <vt:lpstr>Franklin Gothic Medium</vt:lpstr>
      <vt:lpstr>Wingdings</vt:lpstr>
      <vt:lpstr>Medical Design 16x9</vt:lpstr>
      <vt:lpstr>Health Data Analysis</vt:lpstr>
      <vt:lpstr>1. Introduction 2. Motivation  3. Problem Statement 4. Dataset 5. Output 6. Conclusion 7. References </vt:lpstr>
      <vt:lpstr>Introduction</vt:lpstr>
      <vt:lpstr>Motivation</vt:lpstr>
      <vt:lpstr>Problem Statement</vt:lpstr>
      <vt:lpstr>PowerPoint Presentation</vt:lpstr>
      <vt:lpstr>PowerPoint Presentation</vt:lpstr>
      <vt:lpstr>Output</vt:lpstr>
      <vt:lpstr>PowerPoint Presentation</vt:lpstr>
      <vt:lpstr>PowerPoint Presentation</vt:lpstr>
      <vt:lpstr>Conclusion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Data Analysis</dc:title>
  <dc:creator>Snehal Sukundari</dc:creator>
  <cp:lastModifiedBy>ARVIND SINGH</cp:lastModifiedBy>
  <cp:revision>20</cp:revision>
  <dcterms:created xsi:type="dcterms:W3CDTF">2023-09-12T10:34:50Z</dcterms:created>
  <dcterms:modified xsi:type="dcterms:W3CDTF">2023-10-27T17:06:12Z</dcterms:modified>
</cp:coreProperties>
</file>